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5B030-2A6B-41CA-BF77-A519EE8E858D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6EBF1-D137-4270-AC61-0C8CFD519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026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5B030-2A6B-41CA-BF77-A519EE8E858D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6EBF1-D137-4270-AC61-0C8CFD519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711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5B030-2A6B-41CA-BF77-A519EE8E858D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6EBF1-D137-4270-AC61-0C8CFD519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904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5B030-2A6B-41CA-BF77-A519EE8E858D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6EBF1-D137-4270-AC61-0C8CFD519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780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5B030-2A6B-41CA-BF77-A519EE8E858D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6EBF1-D137-4270-AC61-0C8CFD519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878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5B030-2A6B-41CA-BF77-A519EE8E858D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6EBF1-D137-4270-AC61-0C8CFD519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789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5B030-2A6B-41CA-BF77-A519EE8E858D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6EBF1-D137-4270-AC61-0C8CFD519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914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5B030-2A6B-41CA-BF77-A519EE8E858D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6EBF1-D137-4270-AC61-0C8CFD519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487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5B030-2A6B-41CA-BF77-A519EE8E858D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6EBF1-D137-4270-AC61-0C8CFD519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777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5B030-2A6B-41CA-BF77-A519EE8E858D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6EBF1-D137-4270-AC61-0C8CFD519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15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5B030-2A6B-41CA-BF77-A519EE8E858D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6EBF1-D137-4270-AC61-0C8CFD519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343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5B030-2A6B-41CA-BF77-A519EE8E858D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6EBF1-D137-4270-AC61-0C8CFD519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713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HIV VIRUS</a:t>
            </a:r>
          </a:p>
        </p:txBody>
      </p:sp>
    </p:spTree>
    <p:extLst>
      <p:ext uri="{BB962C8B-B14F-4D97-AF65-F5344CB8AC3E}">
        <p14:creationId xmlns:p14="http://schemas.microsoft.com/office/powerpoint/2010/main" val="2062653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Meaning of HIV virus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HIV stands for Human immunodeficiency virus.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virus attacks the immune system and the body natural defense against diseases.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infects a type of blood cells known as the T-helper cell.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attacks the cells that helps the body to fight off infections.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a result of the infection a person is vulnerable to other diseases.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7830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Ways</a:t>
            </a:r>
            <a:r>
              <a:rPr lang="en-US" dirty="0"/>
              <a:t> of transmitting HIV virus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virus is transmitted in two ways; that is through sexual and non sexual activities.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Sexual activities include: Anal, Oral and Vaginal sex.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Non-sexual activities include; sharing of unsterilized needles, blood during transfusion and also from a mother to a baby during pregnancy, birth or breastfeeding.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224861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en-US" dirty="0"/>
              <a:t> and symptoms.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Fatigue.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Sore throat.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Swollen glands.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Mouth ulcers.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Night sweats.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Muscle aches.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Rashes.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Headache.</a:t>
            </a:r>
          </a:p>
          <a:p>
            <a:pPr algn="just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Extreme tiredness.</a:t>
            </a:r>
          </a:p>
          <a:p>
            <a:pPr marL="0" indent="0" algn="just">
              <a:buNone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These symptoms are manifested within two to six weeks after infection and they can easily be mistaken with the flu-like symptoms. Therefore its important to take a HIV test instead of just assuming.                       Source(Blanco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etal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2020 )</a:t>
            </a:r>
          </a:p>
          <a:p>
            <a:pPr marL="0" indent="0" algn="just"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032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Treatment</a:t>
            </a:r>
            <a:r>
              <a:rPr lang="en-US" dirty="0"/>
              <a:t> of HIV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HIV has no cure.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only medicine that has been used in the treatment of this virus is antiretroviral therapy.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with proper medical care an infected person can control HIV virus within the first six months by taking antiretroviral therapy.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Antiretroviral therapy stops the Virus from replicating and also protects the CD4 cells  which keeps the immune system at a position to fight other diseases.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Antiretroviral therapy also prevents HIV virus from spreading to AIDS.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9229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US" dirty="0"/>
              <a:t> genetic material.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HIV is a retrovirus, meaning it carries single stranded genetic material that is RNA.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infection the HIV virus attaches itself to the host cell.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Thereafter, the viral RNA is converted into DNA and the virus uses the host cells to replicate itself in a process known as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Reverse transcription.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new copies of HIV then leaves the host cell and move on infecting other cells.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the administration of antiretroviral therapy  it doesn’t guarantee complete elimination of the virus, instead HIV lies dormant inside a few cells in the body resulting in Viral reservoirs.</a:t>
            </a:r>
          </a:p>
          <a:p>
            <a:pPr marL="457200" lvl="1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</a:t>
            </a:r>
          </a:p>
          <a:p>
            <a:pPr marL="457200" lvl="1" indent="0">
              <a:buNone/>
            </a:pP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                         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94317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Blanco, J. L., </a:t>
            </a:r>
            <a:r>
              <a:rPr lang="en-US" dirty="0" err="1"/>
              <a:t>Ambrosioni</a:t>
            </a:r>
            <a:r>
              <a:rPr lang="en-US" dirty="0"/>
              <a:t>, J., Garcia, F., </a:t>
            </a:r>
            <a:r>
              <a:rPr lang="en-US" dirty="0" err="1"/>
              <a:t>Martínez</a:t>
            </a:r>
            <a:r>
              <a:rPr lang="en-US" dirty="0"/>
              <a:t>, E., Soriano, A., </a:t>
            </a:r>
            <a:r>
              <a:rPr lang="en-US" dirty="0" err="1"/>
              <a:t>Mallolas</a:t>
            </a:r>
            <a:r>
              <a:rPr lang="en-US" dirty="0"/>
              <a:t>, J., &amp; Miro, J. M. (2020). COVID-19 in patients with HIV: Clinical case series. </a:t>
            </a:r>
            <a:r>
              <a:rPr lang="en-US" i="1" dirty="0"/>
              <a:t>The Lancet HIV</a:t>
            </a:r>
            <a:r>
              <a:rPr lang="en-US" dirty="0"/>
              <a:t>, </a:t>
            </a:r>
            <a:r>
              <a:rPr lang="en-US" i="1" dirty="0"/>
              <a:t>7</a:t>
            </a:r>
            <a:r>
              <a:rPr lang="en-US" dirty="0"/>
              <a:t>(5), e314–e316.</a:t>
            </a:r>
          </a:p>
          <a:p>
            <a:r>
              <a:rPr lang="en-US" dirty="0"/>
              <a:t>Finlayson, T., Cha, S., Xia, M., Trujillo, L., Denson, D., Prejean, J., </a:t>
            </a:r>
            <a:r>
              <a:rPr lang="en-US" dirty="0" err="1"/>
              <a:t>Kanny</a:t>
            </a:r>
            <a:r>
              <a:rPr lang="en-US" dirty="0"/>
              <a:t>, D., </a:t>
            </a:r>
            <a:r>
              <a:rPr lang="en-US" dirty="0" err="1"/>
              <a:t>Wejnert</a:t>
            </a:r>
            <a:r>
              <a:rPr lang="en-US" dirty="0"/>
              <a:t>, C., </a:t>
            </a:r>
            <a:r>
              <a:rPr lang="en-US" dirty="0" err="1"/>
              <a:t>Abrego</a:t>
            </a:r>
            <a:r>
              <a:rPr lang="en-US" dirty="0"/>
              <a:t>, M., &amp; Al-</a:t>
            </a:r>
            <a:r>
              <a:rPr lang="en-US" dirty="0" err="1"/>
              <a:t>Tayyib</a:t>
            </a:r>
            <a:r>
              <a:rPr lang="en-US" dirty="0"/>
              <a:t>, A. (2019). Changes in HIV </a:t>
            </a:r>
            <a:r>
              <a:rPr lang="en-US" dirty="0" err="1"/>
              <a:t>preexposure</a:t>
            </a:r>
            <a:r>
              <a:rPr lang="en-US" dirty="0"/>
              <a:t> prophylaxis awareness and use among men who have sex with men—20 urban areas, 2014 and 2017. </a:t>
            </a:r>
            <a:r>
              <a:rPr lang="en-US" i="1" dirty="0"/>
              <a:t>Morbidity and Mortality Weekly Report</a:t>
            </a:r>
            <a:r>
              <a:rPr lang="en-US" dirty="0"/>
              <a:t>, </a:t>
            </a:r>
            <a:r>
              <a:rPr lang="en-US" i="1" dirty="0"/>
              <a:t>68</a:t>
            </a:r>
            <a:r>
              <a:rPr lang="en-US" dirty="0"/>
              <a:t>(27), 597.</a:t>
            </a:r>
          </a:p>
          <a:p>
            <a:r>
              <a:rPr lang="en-US" dirty="0"/>
              <a:t>Jewell, B. L., </a:t>
            </a:r>
            <a:r>
              <a:rPr lang="en-US" dirty="0" err="1"/>
              <a:t>Mudimu</a:t>
            </a:r>
            <a:r>
              <a:rPr lang="en-US" dirty="0"/>
              <a:t>, E., Stover, J., Ten Brink, D., Phillips, A. N., Smith, J. A., Martin-Hughes, R., </a:t>
            </a:r>
            <a:r>
              <a:rPr lang="en-US" dirty="0" err="1"/>
              <a:t>Teng</a:t>
            </a:r>
            <a:r>
              <a:rPr lang="en-US" dirty="0"/>
              <a:t>, Y., </a:t>
            </a:r>
            <a:r>
              <a:rPr lang="en-US" dirty="0" err="1"/>
              <a:t>Glaubius</a:t>
            </a:r>
            <a:r>
              <a:rPr lang="en-US" dirty="0"/>
              <a:t>, R., &amp; </a:t>
            </a:r>
            <a:r>
              <a:rPr lang="en-US" dirty="0" err="1"/>
              <a:t>Mahiane</a:t>
            </a:r>
            <a:r>
              <a:rPr lang="en-US" dirty="0"/>
              <a:t>, S. G. (2020). Potential effects of disruption to HIV </a:t>
            </a:r>
            <a:r>
              <a:rPr lang="en-US" dirty="0" err="1"/>
              <a:t>programmes</a:t>
            </a:r>
            <a:r>
              <a:rPr lang="en-US" dirty="0"/>
              <a:t> in sub-Saharan Africa caused by COVID-19: Results from multiple mathematical models. </a:t>
            </a:r>
            <a:r>
              <a:rPr lang="en-US" i="1" dirty="0"/>
              <a:t>The Lancet HIV</a:t>
            </a:r>
            <a:r>
              <a:rPr lang="en-US" dirty="0"/>
              <a:t>, </a:t>
            </a:r>
            <a:r>
              <a:rPr lang="en-US" i="1" dirty="0"/>
              <a:t>7</a:t>
            </a:r>
            <a:r>
              <a:rPr lang="en-US" dirty="0"/>
              <a:t>(9), e629–e640.</a:t>
            </a:r>
          </a:p>
          <a:p>
            <a:r>
              <a:rPr lang="en-US" dirty="0"/>
              <a:t>Jiang, H., Zhou, Y., &amp; Tang, W. (2020). Maintaining HIV care during the COVID-19 pandemic. </a:t>
            </a:r>
            <a:r>
              <a:rPr lang="en-US" i="1" dirty="0"/>
              <a:t>The Lancet HIV</a:t>
            </a:r>
            <a:r>
              <a:rPr lang="en-US" dirty="0"/>
              <a:t>, </a:t>
            </a:r>
            <a:r>
              <a:rPr lang="en-US" i="1" dirty="0"/>
              <a:t>7</a:t>
            </a:r>
            <a:r>
              <a:rPr lang="en-US" dirty="0"/>
              <a:t>(5), e308–e309.</a:t>
            </a:r>
          </a:p>
          <a:p>
            <a:r>
              <a:rPr lang="en-US" dirty="0"/>
              <a:t>Patel, P., Rose, C. E., Collins, P. Y., </a:t>
            </a:r>
            <a:r>
              <a:rPr lang="en-US" dirty="0" err="1"/>
              <a:t>Nuche-Berenguer</a:t>
            </a:r>
            <a:r>
              <a:rPr lang="en-US" dirty="0"/>
              <a:t>, B., </a:t>
            </a:r>
            <a:r>
              <a:rPr lang="en-US" dirty="0" err="1"/>
              <a:t>Sahasrabuddhe</a:t>
            </a:r>
            <a:r>
              <a:rPr lang="en-US" dirty="0"/>
              <a:t>, V. V., </a:t>
            </a:r>
            <a:r>
              <a:rPr lang="en-US" dirty="0" err="1"/>
              <a:t>Peprah</a:t>
            </a:r>
            <a:r>
              <a:rPr lang="en-US" dirty="0"/>
              <a:t>, E., </a:t>
            </a:r>
            <a:r>
              <a:rPr lang="en-US" dirty="0" err="1"/>
              <a:t>Vorkoper</a:t>
            </a:r>
            <a:r>
              <a:rPr lang="en-US" dirty="0"/>
              <a:t>, S., </a:t>
            </a:r>
            <a:r>
              <a:rPr lang="en-US" dirty="0" err="1"/>
              <a:t>Pastakia</a:t>
            </a:r>
            <a:r>
              <a:rPr lang="en-US" dirty="0"/>
              <a:t>, S. D., Rausch, D., &amp; Levitt, N. S. (2018). </a:t>
            </a:r>
            <a:r>
              <a:rPr lang="en-US" dirty="0" err="1"/>
              <a:t>Noncommunicable</a:t>
            </a:r>
            <a:r>
              <a:rPr lang="en-US" dirty="0"/>
              <a:t> diseases among HIV-infected persons in low-income and middle-income countries: A systematic review and meta-analysis. </a:t>
            </a:r>
            <a:r>
              <a:rPr lang="en-US" i="1" dirty="0"/>
              <a:t>AIDS (London, England)</a:t>
            </a:r>
            <a:r>
              <a:rPr lang="en-US" dirty="0"/>
              <a:t>, </a:t>
            </a:r>
            <a:r>
              <a:rPr lang="en-US" i="1" dirty="0"/>
              <a:t>32</a:t>
            </a:r>
            <a:r>
              <a:rPr lang="en-US" dirty="0"/>
              <a:t>(</a:t>
            </a:r>
            <a:r>
              <a:rPr lang="en-US" dirty="0" err="1"/>
              <a:t>Suppl</a:t>
            </a:r>
            <a:r>
              <a:rPr lang="en-US" dirty="0"/>
              <a:t> 1), S5.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3417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721</TotalTime>
  <Words>733</Words>
  <Application>Microsoft Office PowerPoint</Application>
  <PresentationFormat>Widescreen</PresentationFormat>
  <Paragraphs>56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NAME</vt:lpstr>
      <vt:lpstr>Meaning of HIV virus</vt:lpstr>
      <vt:lpstr>Ways of transmitting HIV virus</vt:lpstr>
      <vt:lpstr>Signs and symptoms.</vt:lpstr>
      <vt:lpstr>Treatment of HIV</vt:lpstr>
      <vt:lpstr> The genetic material.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</dc:title>
  <dc:creator>pkesh</dc:creator>
  <cp:lastModifiedBy>user</cp:lastModifiedBy>
  <cp:revision>14</cp:revision>
  <dcterms:created xsi:type="dcterms:W3CDTF">2021-07-08T06:07:28Z</dcterms:created>
  <dcterms:modified xsi:type="dcterms:W3CDTF">2021-07-08T19:50:52Z</dcterms:modified>
</cp:coreProperties>
</file>